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4" r:id="rId1"/>
  </p:sldMasterIdLst>
  <p:notesMasterIdLst>
    <p:notesMasterId r:id="rId16"/>
  </p:notesMasterIdLst>
  <p:handoutMasterIdLst>
    <p:handoutMasterId r:id="rId17"/>
  </p:handoutMasterIdLst>
  <p:sldIdLst>
    <p:sldId id="263" r:id="rId2"/>
    <p:sldId id="286" r:id="rId3"/>
    <p:sldId id="270" r:id="rId4"/>
    <p:sldId id="278" r:id="rId5"/>
    <p:sldId id="281" r:id="rId6"/>
    <p:sldId id="276" r:id="rId7"/>
    <p:sldId id="272" r:id="rId8"/>
    <p:sldId id="283" r:id="rId9"/>
    <p:sldId id="284" r:id="rId10"/>
    <p:sldId id="285" r:id="rId11"/>
    <p:sldId id="287" r:id="rId12"/>
    <p:sldId id="288" r:id="rId13"/>
    <p:sldId id="282" r:id="rId14"/>
    <p:sldId id="271" r:id="rId15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85F"/>
    <a:srgbClr val="1E2733"/>
    <a:srgbClr val="008970"/>
    <a:srgbClr val="0071BC"/>
    <a:srgbClr val="FF5050"/>
    <a:srgbClr val="EEEEEE"/>
    <a:srgbClr val="FFE100"/>
    <a:srgbClr val="FFFFFF"/>
    <a:srgbClr val="E53760"/>
    <a:srgbClr val="6E5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47" autoAdjust="0"/>
    <p:restoredTop sz="94660" autoAdjust="0"/>
  </p:normalViewPr>
  <p:slideViewPr>
    <p:cSldViewPr>
      <p:cViewPr>
        <p:scale>
          <a:sx n="189" d="100"/>
          <a:sy n="189" d="100"/>
        </p:scale>
        <p:origin x="472" y="880"/>
      </p:cViewPr>
      <p:guideLst>
        <p:guide pos="3120"/>
        <p:guide orient="horz" pos="216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60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/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12800" y="3104964"/>
            <a:ext cx="8280400" cy="60939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defRPr sz="36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auto">
          <a:xfrm flipV="1">
            <a:off x="0" y="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BB3B72FB-FACC-43CF-B0E6-5414783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2499603"/>
            <a:ext cx="8280400" cy="38933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04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メイン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0BF4B38-E87B-445A-B4E3-34B6A3FC9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FA9985-DBCC-4D9A-B76B-10246AFCD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04497-A7C3-4557-AF5C-60A15B67C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48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255A006D-B326-46ED-A96C-37080030A2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E0CF2A-7636-404D-A586-76DA2BC5E1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FA7581-92BD-4129-919D-1C9DD5FA6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13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無彩色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96A19C9E-39F5-449D-834B-06E292BE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6F316E-ED50-4681-9605-F1338D2F5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7954D-86AC-47FC-B2DA-8E3331DD5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499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631CA94-E670-4184-8DEE-97DE5B8D7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0BF6DA-F0DC-4118-91E1-C2C1B1B0D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AE46FF-BFA3-4608-8645-0CFDB75A9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90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A084C3FB-3B69-4A3B-812C-A06519C2D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 bwMode="gray">
          <a:xfrm>
            <a:off x="812800" y="3104964"/>
            <a:ext cx="8280400" cy="609398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gray">
          <a:xfrm flipV="1">
            <a:off x="0" y="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gray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79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18923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361600" y="1051200"/>
            <a:ext cx="6731600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825F5B-A637-4B67-BFB8-794FCAF16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C115E19-4A06-4168-9085-83E789D163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16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16917F67-28C0-48E8-BB7F-49080353AEF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520" y="2945131"/>
            <a:ext cx="8640960" cy="931738"/>
          </a:xfrm>
          <a:ln w="6350">
            <a:solidFill>
              <a:schemeClr val="tx2"/>
            </a:solidFill>
          </a:ln>
        </p:spPr>
        <p:txBody>
          <a:bodyPr wrap="square" lIns="251999" tIns="251999" rIns="251999" bIns="180000">
            <a:spAutoFit/>
          </a:bodyPr>
          <a:lstStyle>
            <a:lvl1pPr algn="ctr">
              <a:lnSpc>
                <a:spcPct val="12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9B9FE6-C3F3-408A-8600-F8E840427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E23E56-ECA0-480D-A109-CBCB7B732C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06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｜2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7704B3-DBAD-41AF-91A4-04C16CB471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C92EC6-27CC-4DAD-9CBB-D16A8301D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669646" cy="451192"/>
          </a:xfrm>
        </p:spPr>
        <p:txBody>
          <a:bodyPr anchor="b"/>
          <a:lstStyle>
            <a:lvl1pPr>
              <a:defRPr sz="1600"/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4F14F26-7E76-4A9F-8E87-6231A2C2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52636"/>
            <a:ext cx="8820719" cy="3960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334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3" pos="33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コンテンツ｜3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6AF69DA-19C7-4C84-A918-0C1D73F94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E5F74-75D7-4D8E-8CED-CB66E7793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51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99" userDrawn="1">
          <p15:clr>
            <a:srgbClr val="FBAE40"/>
          </p15:clr>
        </p15:guide>
        <p15:guide id="2" pos="4141" userDrawn="1">
          <p15:clr>
            <a:srgbClr val="FBAE40"/>
          </p15:clr>
        </p15:guide>
        <p15:guide id="3" pos="2326" userDrawn="1">
          <p15:clr>
            <a:srgbClr val="FBAE40"/>
          </p15:clr>
        </p15:guide>
        <p15:guide id="4" pos="39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C64FBF5E-C770-46F9-8FA5-93B1BC7527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8" name="角丸四角形 7"/>
          <p:cNvSpPr/>
          <p:nvPr userDrawn="1"/>
        </p:nvSpPr>
        <p:spPr bwMode="auto">
          <a:xfrm>
            <a:off x="-1091" y="533"/>
            <a:ext cx="9906000" cy="65669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D2BD622-8926-40F5-8E7B-BD16FFC76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1C951F-BA74-48A8-9AB1-3CCF4BE05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FAE7443-55FC-4497-A461-3BAFA428145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42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6"/>
          <p:cNvSpPr/>
          <p:nvPr userDrawn="1"/>
        </p:nvSpPr>
        <p:spPr bwMode="auto">
          <a:xfrm>
            <a:off x="0" y="0"/>
            <a:ext cx="9912016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60E26FE-8640-42D6-9E30-14F39D2A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476672"/>
            <a:ext cx="9361040" cy="39604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A9B9D-DAA6-43A9-9453-17D4EDDFD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2801" y="6439631"/>
            <a:ext cx="8280400" cy="265733"/>
          </a:xfrm>
        </p:spPr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D99A8E-5B14-4283-AA57-CDB31932E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1472" y="6439631"/>
            <a:ext cx="360040" cy="257113"/>
          </a:xfrm>
        </p:spPr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5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524C63-17A6-4C1E-AA58-7F82E023FD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F09B78-2169-4AE6-A062-67BD4752F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5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無彩色）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679291F2-06DE-4B18-8093-3A036929E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6F6B67-EFB8-4A5E-9639-1834F582B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DB4D35-5440-422D-AEF8-67A843BCE3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20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72480" y="152636"/>
            <a:ext cx="936104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14A3B2-D897-4040-9B0C-DDA5D2425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592266"/>
            <a:ext cx="8280400" cy="2657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2A0C11AE-607D-4FFF-A554-80D8C7B34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92267"/>
            <a:ext cx="475196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571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7" r:id="rId5"/>
    <p:sldLayoutId id="2147483759" r:id="rId6"/>
    <p:sldLayoutId id="2147483769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8" r:id="rId14"/>
  </p:sldLayoutIdLs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kumimoji="1" sz="2400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216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21" pos="512" userDrawn="1">
          <p15:clr>
            <a:srgbClr val="F26B43"/>
          </p15:clr>
        </p15:guide>
        <p15:guide id="22" pos="5728" userDrawn="1">
          <p15:clr>
            <a:srgbClr val="F26B43"/>
          </p15:clr>
        </p15:guide>
        <p15:guide id="23" orient="horz" pos="414" userDrawn="1">
          <p15:clr>
            <a:srgbClr val="F26B43"/>
          </p15:clr>
        </p15:guide>
        <p15:guide id="2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196752"/>
            <a:ext cx="8820719" cy="396044"/>
          </a:xfrm>
        </p:spPr>
        <p:txBody>
          <a:bodyPr/>
          <a:lstStyle/>
          <a:p>
            <a:b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Showtime VR </a:t>
            </a:r>
            <a:r>
              <a:rPr lang="ja-JP" alt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簡易操作マニュアル</a:t>
            </a:r>
            <a:br>
              <a:rPr kumimoji="1" lang="en-US" altLang="ja-JP" dirty="0"/>
            </a:br>
            <a:r>
              <a:rPr kumimoji="1" lang="en-US" altLang="ja-JP" dirty="0"/>
              <a:t>2026-06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FCBC1689-03B9-EB5E-60C3-B0F38C2BA516}"/>
              </a:ext>
            </a:extLst>
          </p:cNvPr>
          <p:cNvSpPr txBox="1">
            <a:spLocks/>
          </p:cNvSpPr>
          <p:nvPr/>
        </p:nvSpPr>
        <p:spPr>
          <a:xfrm>
            <a:off x="479993" y="2420888"/>
            <a:ext cx="4176464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200"/>
              <a:t>文責：</a:t>
            </a:r>
            <a:endParaRPr lang="en-US" altLang="ja-JP" sz="1200" dirty="0"/>
          </a:p>
          <a:p>
            <a:r>
              <a:rPr lang="ja-JP" altLang="en-US" sz="1200"/>
              <a:t>電話：</a:t>
            </a:r>
            <a:endParaRPr lang="en-US" altLang="ja-JP" sz="1200"/>
          </a:p>
          <a:p>
            <a:r>
              <a:rPr lang="ja-JP" altLang="en-US" sz="1200"/>
              <a:t>メール：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177399-49F0-02D8-3203-78939C8B7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33D717-7361-F1DC-B92C-A7C071CD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190831"/>
            <a:ext cx="2209800" cy="901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111871-089D-2EE2-FC95-D46D70C68C87}"/>
              </a:ext>
            </a:extLst>
          </p:cNvPr>
          <p:cNvSpPr txBox="1"/>
          <p:nvPr/>
        </p:nvSpPr>
        <p:spPr>
          <a:xfrm>
            <a:off x="776538" y="4437112"/>
            <a:ext cx="8702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本資料をダウンロードしてくださりありがとうございます。</a:t>
            </a:r>
            <a:endParaRPr kumimoji="1" lang="en-US" altLang="ja-JP" dirty="0"/>
          </a:p>
          <a:p>
            <a:pPr algn="ctr"/>
            <a:r>
              <a:rPr kumimoji="1" lang="ja-JP" altLang="en-US"/>
              <a:t>内容はご自由にお使いください。</a:t>
            </a:r>
            <a:endParaRPr kumimoji="1" lang="en-US" altLang="ja-JP" dirty="0"/>
          </a:p>
          <a:p>
            <a:pPr algn="ctr"/>
            <a:r>
              <a:rPr lang="ja-JP" altLang="en-US"/>
              <a:t>この例で使用している</a:t>
            </a:r>
            <a:r>
              <a:rPr lang="en-US" altLang="ja-JP" dirty="0"/>
              <a:t>Showtime VR</a:t>
            </a:r>
            <a:r>
              <a:rPr lang="ja-JP" altLang="en-US"/>
              <a:t>は、ローカルバージョンの</a:t>
            </a:r>
            <a:r>
              <a:rPr lang="en-US" altLang="ja-JP" dirty="0"/>
              <a:t>Ultra</a:t>
            </a:r>
            <a:r>
              <a:rPr lang="ja-JP" altLang="en-US"/>
              <a:t>プランです。</a:t>
            </a:r>
            <a:endParaRPr lang="en-US" altLang="ja-JP" dirty="0"/>
          </a:p>
          <a:p>
            <a:pPr algn="ctr"/>
            <a:r>
              <a:rPr kumimoji="1" lang="en-US" altLang="ja-JP" dirty="0"/>
              <a:t>Standard</a:t>
            </a:r>
            <a:r>
              <a:rPr kumimoji="1" lang="ja-JP" altLang="en-US"/>
              <a:t>や</a:t>
            </a:r>
            <a:r>
              <a:rPr kumimoji="1" lang="en-US" altLang="ja-JP" dirty="0"/>
              <a:t>Pro</a:t>
            </a:r>
            <a:r>
              <a:rPr kumimoji="1" lang="ja-JP" altLang="en-US"/>
              <a:t>プランとは、画面レイアウトが違います。</a:t>
            </a:r>
          </a:p>
        </p:txBody>
      </p:sp>
    </p:spTree>
    <p:extLst>
      <p:ext uri="{BB962C8B-B14F-4D97-AF65-F5344CB8AC3E}">
        <p14:creationId xmlns:p14="http://schemas.microsoft.com/office/powerpoint/2010/main" val="196803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5D4B-1AFB-FD68-A62A-BAB2C734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1844E20-D6F3-50E0-C744-9D20B0CA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50"/>
          <a:stretch>
            <a:fillRect/>
          </a:stretch>
        </p:blipFill>
        <p:spPr>
          <a:xfrm>
            <a:off x="0" y="5154"/>
            <a:ext cx="6321182" cy="658711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53E2BA-C743-9656-13AF-426EB0D8B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10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9893C9-156D-7CDD-486B-F418A467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動画再生終了・お客様の入れ替え時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47555ED-2BC2-13A3-72B0-4C1AA78F024B}"/>
              </a:ext>
            </a:extLst>
          </p:cNvPr>
          <p:cNvSpPr txBox="1">
            <a:spLocks/>
          </p:cNvSpPr>
          <p:nvPr/>
        </p:nvSpPr>
        <p:spPr>
          <a:xfrm>
            <a:off x="6609184" y="728700"/>
            <a:ext cx="3238129" cy="572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これは、</a:t>
            </a:r>
            <a:r>
              <a:rPr lang="en-US" altLang="ja-JP" sz="1100" dirty="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動画が一度終了した画面です。再生コントロールバーのヘッドが右端で停止しています。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これで動画再生は終了です。イベントによっては、お客様の入れ替えです。</a:t>
            </a: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動画を見終わったお客様が去り、新しいお客様が席についたら、そのお客様達に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を被っていただきます。全員が</a:t>
            </a:r>
            <a:r>
              <a:rPr kumimoji="1" lang="en-US" altLang="ja-JP" sz="1100" dirty="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を正しく着用したら、それぞれの席で正面を向かせてください。</a:t>
            </a:r>
            <a:endParaRPr kumimoji="1"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全員が正面方向を向いたら、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「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正面方向再設定」ボタンをクリックします。そして、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お客様のお顔の正面方向と、これから始まる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動画の正面方向を一致させます。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100" dirty="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動画再生画面に戻った後、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巻き戻しボタン　　　　　　　　　　　　　をクリックすると、動画がまた最初から再生されます。</a:t>
            </a:r>
            <a:br>
              <a:rPr kumimoji="1" lang="en-US" altLang="ja-JP" sz="1100" dirty="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6A45FD84-E346-6E70-E3EC-825F1A45CB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ED193454-3C97-94D8-3CD2-1B408DAE627D}"/>
              </a:ext>
            </a:extLst>
          </p:cNvPr>
          <p:cNvSpPr/>
          <p:nvPr/>
        </p:nvSpPr>
        <p:spPr bwMode="auto">
          <a:xfrm>
            <a:off x="2823285" y="4558703"/>
            <a:ext cx="311410" cy="520021"/>
          </a:xfrm>
          <a:prstGeom prst="wedgeRectCallout">
            <a:avLst>
              <a:gd name="adj1" fmla="val -66097"/>
              <a:gd name="adj2" fmla="val 8259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49A76115-4B28-84E0-0F25-4BF0906619EB}"/>
              </a:ext>
            </a:extLst>
          </p:cNvPr>
          <p:cNvSpPr/>
          <p:nvPr/>
        </p:nvSpPr>
        <p:spPr bwMode="auto">
          <a:xfrm>
            <a:off x="3658516" y="324673"/>
            <a:ext cx="311410" cy="520021"/>
          </a:xfrm>
          <a:prstGeom prst="wedgeRectCallout">
            <a:avLst>
              <a:gd name="adj1" fmla="val 108517"/>
              <a:gd name="adj2" fmla="val 5924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896B476-F977-43B2-E01B-6F3F393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952" y="4541398"/>
            <a:ext cx="334085" cy="183746"/>
          </a:xfrm>
          <a:prstGeom prst="rect">
            <a:avLst/>
          </a:prstGeom>
        </p:spPr>
      </p:pic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B0D5350B-B16B-CDFF-CF07-06C316DEDE13}"/>
              </a:ext>
            </a:extLst>
          </p:cNvPr>
          <p:cNvSpPr/>
          <p:nvPr/>
        </p:nvSpPr>
        <p:spPr bwMode="auto">
          <a:xfrm>
            <a:off x="2154909" y="1556792"/>
            <a:ext cx="1800200" cy="439999"/>
          </a:xfrm>
          <a:prstGeom prst="wedgeRectCallout">
            <a:avLst>
              <a:gd name="adj1" fmla="val 78032"/>
              <a:gd name="adj2" fmla="val -11947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</p:spTree>
    <p:extLst>
      <p:ext uri="{BB962C8B-B14F-4D97-AF65-F5344CB8AC3E}">
        <p14:creationId xmlns:p14="http://schemas.microsoft.com/office/powerpoint/2010/main" val="205578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87310-D86C-8F3F-CC63-F4133371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0BCFA2-22C4-5506-5A4D-E699AB63A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DB5A574-2F32-D86C-6F4D-39E2485B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1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6B95B1-1808-4177-AE6D-E18926C96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5758BC-5FC2-EA2B-BCD3-DE7417B96AF1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5C0DD-6C53-5142-D8E9-85EEF846A40F}"/>
              </a:ext>
            </a:extLst>
          </p:cNvPr>
          <p:cNvSpPr txBox="1"/>
          <p:nvPr/>
        </p:nvSpPr>
        <p:spPr>
          <a:xfrm>
            <a:off x="6233592" y="836712"/>
            <a:ext cx="3672408" cy="580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100" dirty="0"/>
              <a:t>何らかの理由で、一斉制御とは別でお客様に</a:t>
            </a:r>
            <a:r>
              <a:rPr kumimoji="1" lang="en-US" altLang="ja-JP" sz="1100" dirty="0"/>
              <a:t>VR</a:t>
            </a:r>
            <a:r>
              <a:rPr kumimoji="1" lang="ja-JP" altLang="en-US" sz="1100" dirty="0"/>
              <a:t>動画を見ていただく際の手順</a:t>
            </a:r>
            <a:r>
              <a:rPr kumimoji="1" lang="ja-JP" altLang="en-US" sz="1100"/>
              <a:t>です。制御ネットワークには接続せず、</a:t>
            </a:r>
            <a:r>
              <a:rPr kumimoji="1" lang="en-US" altLang="ja-JP" sz="1100" dirty="0"/>
              <a:t>Quest3</a:t>
            </a:r>
            <a:r>
              <a:rPr kumimoji="1" lang="ja-JP" altLang="en-US" sz="1100"/>
              <a:t>単体で動画再生をする「</a:t>
            </a:r>
            <a:r>
              <a:rPr kumimoji="1" lang="en-US" altLang="ja-JP" sz="1100" dirty="0"/>
              <a:t>Standalone</a:t>
            </a:r>
            <a:r>
              <a:rPr kumimoji="1" lang="ja-JP" altLang="en-US" sz="1100"/>
              <a:t>」モードを利用します。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/>
              <a:t>の電源を入れ、</a:t>
            </a:r>
            <a:r>
              <a:rPr lang="en-US" altLang="ja-JP" sz="1100" dirty="0"/>
              <a:t>Showtime VR</a:t>
            </a:r>
            <a:r>
              <a:rPr lang="ja-JP" altLang="en-US" sz="1100"/>
              <a:t>のアイコンをクリックして、</a:t>
            </a:r>
            <a:r>
              <a:rPr lang="en-US" altLang="ja-JP" sz="1100" dirty="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/>
              <a:t>の電源がすでに入っていて、</a:t>
            </a:r>
            <a:r>
              <a:rPr lang="en-US" altLang="ja-JP" sz="1100" dirty="0"/>
              <a:t>Showtime VR</a:t>
            </a:r>
            <a:r>
              <a:rPr lang="ja-JP" altLang="en-US" sz="1100"/>
              <a:t>アプリも起動していたら、右コントローラーの</a:t>
            </a:r>
            <a:r>
              <a:rPr lang="en-US" altLang="ja-JP" sz="1100" dirty="0"/>
              <a:t>Meta</a:t>
            </a:r>
            <a:r>
              <a:rPr lang="ja-JP" altLang="en-US" sz="1100"/>
              <a:t>ボタン　　　をクリックしてください。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そして表示されるウィンドウで「閉じる」ボタンをクリックして、</a:t>
            </a:r>
            <a:r>
              <a:rPr lang="en-US" altLang="ja-JP" sz="1100" dirty="0"/>
              <a:t>Showtime VR</a:t>
            </a:r>
            <a:r>
              <a:rPr lang="ja-JP" altLang="en-US" sz="1100"/>
              <a:t>を一度終了してください。その後、再度</a:t>
            </a:r>
            <a:r>
              <a:rPr lang="en-US" altLang="ja-JP" sz="1100" dirty="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 dirty="0"/>
          </a:p>
          <a:p>
            <a:pPr>
              <a:lnSpc>
                <a:spcPct val="200000"/>
              </a:lnSpc>
            </a:pPr>
            <a:br>
              <a:rPr lang="en-US" altLang="ja-JP" sz="1100" dirty="0"/>
            </a:br>
            <a:endParaRPr lang="en-US" altLang="ja-JP" sz="11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9BF9E41-83AD-40A7-5563-F0873173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86" y="4254549"/>
            <a:ext cx="378989" cy="3600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24DCE0-293F-15B8-5D79-E27D94AF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1" t="13546" r="9978" b="22751"/>
          <a:stretch>
            <a:fillRect/>
          </a:stretch>
        </p:blipFill>
        <p:spPr>
          <a:xfrm>
            <a:off x="128464" y="2276872"/>
            <a:ext cx="5953879" cy="43688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1F87C31-58AB-15A7-9437-780BA9E7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16" y="548680"/>
            <a:ext cx="1728192" cy="1643345"/>
          </a:xfrm>
          <a:prstGeom prst="rect">
            <a:avLst/>
          </a:prstGeom>
        </p:spPr>
      </p:pic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C9BECCA5-9FE3-FAEB-7F72-781A243C578A}"/>
              </a:ext>
            </a:extLst>
          </p:cNvPr>
          <p:cNvSpPr/>
          <p:nvPr/>
        </p:nvSpPr>
        <p:spPr bwMode="auto">
          <a:xfrm>
            <a:off x="2408784" y="5013176"/>
            <a:ext cx="1152128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「閉じる」</a:t>
            </a:r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CA67DA66-A12D-8069-674E-63EAFE06AD34}"/>
              </a:ext>
            </a:extLst>
          </p:cNvPr>
          <p:cNvSpPr/>
          <p:nvPr/>
        </p:nvSpPr>
        <p:spPr bwMode="auto">
          <a:xfrm>
            <a:off x="4808984" y="620688"/>
            <a:ext cx="1224136" cy="439999"/>
          </a:xfrm>
          <a:prstGeom prst="wedgeRectCallout">
            <a:avLst>
              <a:gd name="adj1" fmla="val -81884"/>
              <a:gd name="adj2" fmla="val 13122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②Meta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EFD9F5-048E-1CC1-24D2-49DE85FB0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128464" y="692696"/>
            <a:ext cx="1512168" cy="1218224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239410C-D14F-78FC-3699-8631554BAFCE}"/>
              </a:ext>
            </a:extLst>
          </p:cNvPr>
          <p:cNvSpPr/>
          <p:nvPr/>
        </p:nvSpPr>
        <p:spPr bwMode="auto">
          <a:xfrm>
            <a:off x="1568624" y="524958"/>
            <a:ext cx="1656184" cy="775476"/>
          </a:xfrm>
          <a:prstGeom prst="wedgeRectCallout">
            <a:avLst>
              <a:gd name="adj1" fmla="val -76159"/>
              <a:gd name="adj2" fmla="val 5781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①Showtime VR</a:t>
            </a:r>
          </a:p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アプリ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68604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CE77-8306-F2C9-31D5-FF000C40B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4EAC2E5-3953-57A1-3FA3-983C7A1C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08720"/>
            <a:ext cx="3257068" cy="186395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A666B4-2975-7428-6041-9124CA2ED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12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7BE05E-2BD9-267F-178F-B7F7FEA0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2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CDC999-2E38-7503-6161-17EA3F4DB6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A618CC-CF76-BAC5-A631-9D64DFCAAC27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8C3299-9FAA-4518-D3AE-038343451C4C}"/>
              </a:ext>
            </a:extLst>
          </p:cNvPr>
          <p:cNvSpPr txBox="1"/>
          <p:nvPr/>
        </p:nvSpPr>
        <p:spPr>
          <a:xfrm>
            <a:off x="5961112" y="620688"/>
            <a:ext cx="3816424" cy="61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アプリを起動すると、まず操作モードの選択画面が出ます。「</a:t>
            </a:r>
            <a:r>
              <a:rPr lang="en-US" altLang="ja-JP" sz="1100" dirty="0"/>
              <a:t>STANDALONE</a:t>
            </a:r>
            <a:r>
              <a:rPr lang="ja-JP" altLang="en-US" sz="1100" dirty="0"/>
              <a:t>」をクリックします。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モードとは、一斉制御モードからは独立して</a:t>
            </a:r>
            <a:r>
              <a:rPr lang="en-US" altLang="ja-JP" sz="1100"/>
              <a:t>VR</a:t>
            </a:r>
            <a:r>
              <a:rPr lang="ja-JP" altLang="en-US" sz="1100"/>
              <a:t>動画を再生するモードです。メニューに再生可能な</a:t>
            </a:r>
            <a:r>
              <a:rPr lang="en-US" altLang="ja-JP" sz="1100"/>
              <a:t>VR</a:t>
            </a:r>
            <a:r>
              <a:rPr lang="ja-JP" altLang="en-US" sz="1100"/>
              <a:t>動画のアイコンが表示されます。希望のアイコンをクリックすれば、その動画の再生が始まります。動画再生の最後まで行くと、この</a:t>
            </a:r>
            <a:r>
              <a:rPr lang="en-US" altLang="ja-JP" sz="1100"/>
              <a:t>STANDALONE</a:t>
            </a:r>
            <a:r>
              <a:rPr lang="ja-JP" altLang="en-US" sz="1100"/>
              <a:t>モードの動画選択画面に自動で戻ります。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モードを終了して、</a:t>
            </a:r>
            <a:r>
              <a:rPr lang="en-US" altLang="ja-JP" sz="1100"/>
              <a:t>Quest 3</a:t>
            </a:r>
            <a:r>
              <a:rPr lang="ja-JP" altLang="en-US" sz="1100"/>
              <a:t>の</a:t>
            </a:r>
            <a:r>
              <a:rPr lang="en-US" altLang="ja-JP" sz="1100"/>
              <a:t>VR</a:t>
            </a:r>
            <a:r>
              <a:rPr lang="ja-JP" altLang="en-US" sz="1100"/>
              <a:t>動画を一斉制御で再生したい場合には、右コントローラーの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をクリックして一度</a:t>
            </a:r>
            <a:r>
              <a:rPr lang="en-US" altLang="ja-JP" sz="1100"/>
              <a:t>Showtime VR</a:t>
            </a:r>
            <a:r>
              <a:rPr lang="ja-JP" altLang="en-US" sz="1100"/>
              <a:t>アプリを終了・再度起動し、</a:t>
            </a:r>
            <a:r>
              <a:rPr lang="ja-JP" altLang="en-US" sz="1100" dirty="0"/>
              <a:t>操作モードの選択画面で</a:t>
            </a:r>
            <a:r>
              <a:rPr lang="ja-JP" altLang="en-US" sz="1100"/>
              <a:t>「</a:t>
            </a:r>
            <a:r>
              <a:rPr lang="en-US" altLang="ja-JP" sz="1100"/>
              <a:t>Simple</a:t>
            </a:r>
            <a:r>
              <a:rPr lang="ja-JP" altLang="en-US" sz="1100"/>
              <a:t>」モードをクリックしてください。「</a:t>
            </a:r>
            <a:r>
              <a:rPr lang="en-US" altLang="ja-JP" sz="1100"/>
              <a:t>CONNECTED</a:t>
            </a:r>
            <a:r>
              <a:rPr lang="ja-JP" altLang="en-US" sz="1100"/>
              <a:t>」が表示されたら、一斉制御下での再生準備完了です。</a:t>
            </a:r>
            <a:endParaRPr lang="en-US" altLang="ja-JP" sz="1100" dirty="0"/>
          </a:p>
        </p:txBody>
      </p:sp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3E2ACB15-30B1-15D5-733D-9F728EAC4866}"/>
              </a:ext>
            </a:extLst>
          </p:cNvPr>
          <p:cNvSpPr/>
          <p:nvPr/>
        </p:nvSpPr>
        <p:spPr bwMode="auto">
          <a:xfrm>
            <a:off x="992560" y="1052736"/>
            <a:ext cx="1584176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①STANDALONE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D4EF7B-DA55-8E24-495A-A4D253B3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57"/>
          <a:stretch>
            <a:fillRect/>
          </a:stretch>
        </p:blipFill>
        <p:spPr>
          <a:xfrm>
            <a:off x="344488" y="2852936"/>
            <a:ext cx="5254352" cy="38294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26EEBEF-7BC0-6A6E-E8C6-A336904E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248" y="5013176"/>
            <a:ext cx="378989" cy="360040"/>
          </a:xfrm>
          <a:prstGeom prst="rect">
            <a:avLst/>
          </a:prstGeom>
        </p:spPr>
      </p:pic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4640CFAF-9116-E7F2-E7A4-E5BD3B82D329}"/>
              </a:ext>
            </a:extLst>
          </p:cNvPr>
          <p:cNvSpPr/>
          <p:nvPr/>
        </p:nvSpPr>
        <p:spPr bwMode="auto">
          <a:xfrm>
            <a:off x="2072680" y="2420888"/>
            <a:ext cx="1008112" cy="439999"/>
          </a:xfrm>
          <a:prstGeom prst="wedgeRectCallout">
            <a:avLst>
              <a:gd name="adj1" fmla="val -42593"/>
              <a:gd name="adj2" fmla="val -16812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SIMPLE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60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DBD9-EC8C-E145-14CB-673D31D0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4276D6-88FC-BF60-4D41-5C66B1CB4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28F8FE7-31F3-FCAB-69E3-BBE82FE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 dirty="0"/>
              <a:t>Quest 3</a:t>
            </a:r>
            <a:r>
              <a:rPr lang="ja-JP" altLang="en-US" sz="1600"/>
              <a:t>の入れ替え時・イベント終了（一日の終り）時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EFF33FD-5076-71E2-3A48-C1411CE76E5E}"/>
              </a:ext>
            </a:extLst>
          </p:cNvPr>
          <p:cNvSpPr txBox="1">
            <a:spLocks/>
          </p:cNvSpPr>
          <p:nvPr/>
        </p:nvSpPr>
        <p:spPr>
          <a:xfrm>
            <a:off x="200473" y="980728"/>
            <a:ext cx="6192688" cy="32403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/>
              <a:t>Quest 3</a:t>
            </a:r>
            <a:r>
              <a:rPr lang="ja-JP" altLang="en-US" sz="1100"/>
              <a:t>の入れ替え時には、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まず新たに使用する</a:t>
            </a:r>
            <a:r>
              <a:rPr lang="en-US" altLang="ja-JP" sz="1100" dirty="0"/>
              <a:t>Quest 3</a:t>
            </a:r>
            <a:r>
              <a:rPr lang="ja-JP" altLang="en-US" sz="1100"/>
              <a:t>の電源を入れてゆきます。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次に、入れ替える</a:t>
            </a:r>
            <a:r>
              <a:rPr lang="en-US" altLang="ja-JP" sz="1100" dirty="0"/>
              <a:t>Quest 3</a:t>
            </a:r>
            <a:r>
              <a:rPr lang="ja-JP" altLang="en-US" sz="1100"/>
              <a:t>の電源を</a:t>
            </a:r>
            <a:r>
              <a:rPr lang="en-US" altLang="ja-JP" sz="1100" dirty="0"/>
              <a:t>OFF</a:t>
            </a:r>
            <a:r>
              <a:rPr lang="ja-JP" altLang="en-US" sz="1100"/>
              <a:t>にします。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すると、パソコンの</a:t>
            </a:r>
            <a:r>
              <a:rPr lang="en-US" altLang="ja-JP" sz="1100" dirty="0"/>
              <a:t>Showtime VR</a:t>
            </a:r>
            <a:r>
              <a:rPr lang="ja-JP" altLang="en-US" sz="1100"/>
              <a:t>コントローラーアプリの画面に、新たに接続された</a:t>
            </a:r>
            <a:r>
              <a:rPr lang="en-US" altLang="ja-JP" sz="1100" dirty="0"/>
              <a:t>Quest 3</a:t>
            </a:r>
            <a:r>
              <a:rPr lang="ja-JP" altLang="en-US" sz="1100"/>
              <a:t>上の</a:t>
            </a:r>
            <a:r>
              <a:rPr lang="en-US" altLang="ja-JP" sz="1100" dirty="0"/>
              <a:t>Showtime VR</a:t>
            </a:r>
            <a:r>
              <a:rPr lang="ja-JP" altLang="en-US" sz="1100"/>
              <a:t>アプリ（</a:t>
            </a:r>
            <a:r>
              <a:rPr lang="en-US" altLang="ja-JP" sz="1100" dirty="0"/>
              <a:t> &lt; </a:t>
            </a:r>
            <a:r>
              <a:rPr lang="ja-JP" altLang="en-US" sz="1100"/>
              <a:t>デバイス番号</a:t>
            </a:r>
            <a:r>
              <a:rPr lang="en-US" altLang="ja-JP" sz="1100" dirty="0"/>
              <a:t> &gt;  Showtime VR</a:t>
            </a:r>
            <a:r>
              <a:rPr lang="ja-JP" altLang="en-US" sz="1100"/>
              <a:t>）がどんどん表示されてゆきます。これまで使用してきた</a:t>
            </a:r>
            <a:r>
              <a:rPr lang="en-US" altLang="ja-JP" sz="1100" dirty="0"/>
              <a:t>Quest 3</a:t>
            </a:r>
            <a:r>
              <a:rPr lang="ja-JP" altLang="en-US" sz="1100"/>
              <a:t>は、画面上で色が薄くなります。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新たに接続された</a:t>
            </a:r>
            <a:r>
              <a:rPr lang="en-US" altLang="ja-JP" sz="1100" dirty="0"/>
              <a:t>Quest 3</a:t>
            </a:r>
            <a:r>
              <a:rPr lang="ja-JP" altLang="en-US" sz="1100"/>
              <a:t>が表示されましたら、お客様に</a:t>
            </a:r>
            <a:r>
              <a:rPr lang="en-US" altLang="ja-JP" sz="1100" dirty="0"/>
              <a:t>Quest3</a:t>
            </a:r>
            <a:r>
              <a:rPr lang="ja-JP" altLang="en-US" sz="1100"/>
              <a:t>を被ってもらって、</a:t>
            </a:r>
            <a:r>
              <a:rPr lang="en-US" altLang="ja-JP" sz="1100" dirty="0"/>
              <a:t>VR</a:t>
            </a:r>
            <a:r>
              <a:rPr lang="ja-JP" altLang="en-US" sz="1100"/>
              <a:t>動画を見ていただく準備が完了です。</a:t>
            </a:r>
            <a:br>
              <a:rPr lang="en-US" altLang="ja-JP" sz="1100" dirty="0"/>
            </a:br>
            <a:br>
              <a:rPr lang="en-US" altLang="ja-JP" sz="1100" dirty="0"/>
            </a:br>
            <a:endParaRPr lang="en-US" altLang="ja-JP" sz="1100" dirty="0"/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39508978-F378-8CC5-45AE-90F50CCB4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7BD3E1-7E0C-204D-CE11-2A099983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3"/>
          <a:stretch>
            <a:fillRect/>
          </a:stretch>
        </p:blipFill>
        <p:spPr>
          <a:xfrm>
            <a:off x="6879430" y="1196752"/>
            <a:ext cx="2628393" cy="5085184"/>
          </a:xfrm>
          <a:prstGeom prst="rect">
            <a:avLst/>
          </a:prstGeom>
        </p:spPr>
      </p:pic>
      <p:sp>
        <p:nvSpPr>
          <p:cNvPr id="21" name="タイトル 3">
            <a:extLst>
              <a:ext uri="{FF2B5EF4-FFF2-40B4-BE49-F238E27FC236}">
                <a16:creationId xmlns:a16="http://schemas.microsoft.com/office/drawing/2014/main" id="{081762F3-5017-9469-0049-62EBB3984104}"/>
              </a:ext>
            </a:extLst>
          </p:cNvPr>
          <p:cNvSpPr txBox="1">
            <a:spLocks/>
          </p:cNvSpPr>
          <p:nvPr/>
        </p:nvSpPr>
        <p:spPr>
          <a:xfrm>
            <a:off x="128465" y="4509120"/>
            <a:ext cx="5832648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600"/>
              <a:t>イベント終了時（一日の終わりに）</a:t>
            </a:r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AAE35B20-5B4C-0A33-59C0-8D0B81BB54AE}"/>
              </a:ext>
            </a:extLst>
          </p:cNvPr>
          <p:cNvSpPr txBox="1">
            <a:spLocks/>
          </p:cNvSpPr>
          <p:nvPr/>
        </p:nvSpPr>
        <p:spPr>
          <a:xfrm>
            <a:off x="272480" y="5085184"/>
            <a:ext cx="4536504" cy="360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 dirty="0"/>
              <a:t>全ての</a:t>
            </a:r>
            <a:r>
              <a:rPr lang="en-US" altLang="ja-JP" sz="1100" dirty="0"/>
              <a:t>Quest 3</a:t>
            </a:r>
            <a:r>
              <a:rPr lang="ja-JP" altLang="en-US" sz="1100" dirty="0"/>
              <a:t>の電源を</a:t>
            </a:r>
            <a:r>
              <a:rPr lang="en-US" altLang="ja-JP" sz="1100" dirty="0"/>
              <a:t>OFF</a:t>
            </a:r>
            <a:r>
              <a:rPr lang="ja-JP" altLang="en-US" sz="1100" dirty="0"/>
              <a:t>にし、充電をおこなってください。</a:t>
            </a:r>
            <a:endParaRPr lang="ja-JP" altLang="en-US" sz="1100">
              <a:latin typeface="+mn-lt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FDFA7D7-0D3F-7CE4-0B08-B961FCF4658D}"/>
              </a:ext>
            </a:extLst>
          </p:cNvPr>
          <p:cNvCxnSpPr>
            <a:cxnSpLocks/>
          </p:cNvCxnSpPr>
          <p:nvPr/>
        </p:nvCxnSpPr>
        <p:spPr>
          <a:xfrm>
            <a:off x="6321152" y="2924944"/>
            <a:ext cx="504056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5E32-A845-C2D1-64A9-FC9D9824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5BCFC-30B7-F978-76C9-4B2776004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14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579C671-C26F-65F4-E611-9C2C905A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トラブルシューティング・質疑応答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97999-0B2F-A66E-6EDC-035B1C18B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55BB12-4A5E-90D8-E0FF-6A6882ECECB9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E4DFB0-A875-5C16-E07B-04A3DDF6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4" t="67962"/>
          <a:stretch>
            <a:fillRect/>
          </a:stretch>
        </p:blipFill>
        <p:spPr>
          <a:xfrm>
            <a:off x="4232920" y="692696"/>
            <a:ext cx="5631104" cy="2153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968D90-4637-2C30-3180-991B318BD90F}"/>
              </a:ext>
            </a:extLst>
          </p:cNvPr>
          <p:cNvSpPr txBox="1"/>
          <p:nvPr/>
        </p:nvSpPr>
        <p:spPr>
          <a:xfrm>
            <a:off x="344489" y="836712"/>
            <a:ext cx="3672408" cy="2419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ja-JP" altLang="en-US" sz="1100" dirty="0"/>
              <a:t>もし何か再生中にトラブルが置きたら、</a:t>
            </a:r>
            <a:br>
              <a:rPr kumimoji="1" lang="en-US" altLang="ja-JP" sz="1100" dirty="0"/>
            </a:br>
            <a:r>
              <a:rPr kumimoji="1" lang="ja-JP" altLang="en-US" sz="1100" dirty="0"/>
              <a:t>こちらの「再生中止」ボタンを押して、</a:t>
            </a:r>
            <a:br>
              <a:rPr kumimoji="1" lang="en-US" altLang="ja-JP" sz="1100" dirty="0"/>
            </a:br>
            <a:r>
              <a:rPr kumimoji="1" lang="ja-JP" altLang="en-US" sz="1100" dirty="0"/>
              <a:t>再生セッションを一旦すべて中止し、</a:t>
            </a:r>
            <a:br>
              <a:rPr kumimoji="1" lang="en-US" altLang="ja-JP" sz="1100" dirty="0"/>
            </a:br>
            <a:r>
              <a:rPr kumimoji="1" lang="ja-JP" altLang="en-US" sz="1100" dirty="0"/>
              <a:t>本解説書の</a:t>
            </a:r>
            <a:br>
              <a:rPr kumimoji="1" lang="en-US" altLang="ja-JP" sz="1100" dirty="0"/>
            </a:br>
            <a:r>
              <a:rPr kumimoji="1" lang="en-US" altLang="ja-JP" sz="1100" dirty="0"/>
              <a:t>7 </a:t>
            </a:r>
            <a:r>
              <a:rPr lang="en-US" altLang="ja-JP" sz="1100"/>
              <a:t>Quest 3</a:t>
            </a:r>
            <a:r>
              <a:rPr lang="ja-JP" altLang="en-US" sz="1100"/>
              <a:t>の正面方向の再設定</a:t>
            </a:r>
            <a:br>
              <a:rPr lang="en-US" altLang="ja-JP" sz="1100"/>
            </a:br>
            <a:r>
              <a:rPr lang="ja-JP" altLang="en-US" sz="1100"/>
              <a:t>から再生をやり直してください。</a:t>
            </a:r>
            <a:br>
              <a:rPr lang="en-US" altLang="ja-JP" sz="1100"/>
            </a:br>
            <a:endParaRPr lang="en-US" altLang="ja-JP" sz="11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1E668F1-9EDC-39A2-8B43-B315D979372C}"/>
              </a:ext>
            </a:extLst>
          </p:cNvPr>
          <p:cNvCxnSpPr>
            <a:cxnSpLocks/>
          </p:cNvCxnSpPr>
          <p:nvPr/>
        </p:nvCxnSpPr>
        <p:spPr>
          <a:xfrm>
            <a:off x="3224808" y="1124744"/>
            <a:ext cx="122413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8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3A4C-6444-C90F-017B-43A0A07A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77386C-1C69-F7CD-FE89-627113BD9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2</a:t>
            </a:fld>
            <a:endParaRPr lang="ja-JP" altLang="en-US" sz="24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E4328C-2662-5414-8AB4-1733D2828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46247FB9-6817-5DB2-8589-97B441CD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26A609-BE4C-BAD0-D405-086E3F89A719}"/>
              </a:ext>
            </a:extLst>
          </p:cNvPr>
          <p:cNvSpPr txBox="1"/>
          <p:nvPr/>
        </p:nvSpPr>
        <p:spPr>
          <a:xfrm>
            <a:off x="704528" y="836712"/>
            <a:ext cx="7272808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はじめに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Showtime VR VR</a:t>
            </a:r>
            <a:r>
              <a:rPr lang="ja-JP" altLang="en-US"/>
              <a:t>ヘッドセット集中管理システム構成図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それぞれの機材の配置の例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準備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の正面方向の再設定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動画再生終了・お客様の入れ替え時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2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の入れ替え時・イベント終了（一日の終り）時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トラブルシューティング・質疑応答</a:t>
            </a:r>
          </a:p>
        </p:txBody>
      </p:sp>
    </p:spTree>
    <p:extLst>
      <p:ext uri="{BB962C8B-B14F-4D97-AF65-F5344CB8AC3E}">
        <p14:creationId xmlns:p14="http://schemas.microsoft.com/office/powerpoint/2010/main" val="143143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はじめに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CE9D3FA-F612-3582-2B0B-FF8456FEE689}"/>
              </a:ext>
            </a:extLst>
          </p:cNvPr>
          <p:cNvSpPr txBox="1">
            <a:spLocks/>
          </p:cNvSpPr>
          <p:nvPr/>
        </p:nvSpPr>
        <p:spPr>
          <a:xfrm>
            <a:off x="560512" y="1124744"/>
            <a:ext cx="8254550" cy="4932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200" dirty="0"/>
              <a:t>Showtime VR</a:t>
            </a:r>
            <a:r>
              <a:rPr lang="ja-JP" altLang="en-US" sz="1200"/>
              <a:t>を利用た、</a:t>
            </a:r>
            <a:r>
              <a:rPr lang="en-US" altLang="ja-JP" sz="1200" dirty="0"/>
              <a:t>VR</a:t>
            </a:r>
            <a:r>
              <a:rPr lang="ja-JP" altLang="en-US" sz="1200"/>
              <a:t>ヘッドセットの一斉操作の方法を簡易解説しています。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各アプリの詳しい操作の仕方につきましては、以下の</a:t>
            </a:r>
            <a:r>
              <a:rPr lang="en-US" altLang="ja-JP" sz="1200" dirty="0"/>
              <a:t>Showtime VR</a:t>
            </a:r>
            <a:r>
              <a:rPr lang="ja-JP" altLang="en-US" sz="1200"/>
              <a:t>日本語解説ウェブサイトをご覧ください。</a:t>
            </a:r>
            <a:br>
              <a:rPr lang="en-US" altLang="ja-JP" sz="1200" dirty="0"/>
            </a:br>
            <a:r>
              <a:rPr lang="en-US" altLang="ja-JP" sz="1200" dirty="0"/>
              <a:t>Showtime VR Japan Pro</a:t>
            </a:r>
            <a:br>
              <a:rPr lang="en-US" altLang="ja-JP" sz="1200" dirty="0"/>
            </a:br>
            <a:r>
              <a:rPr lang="en-US" altLang="ja-JP" sz="1200" dirty="0"/>
              <a:t>https://</a:t>
            </a:r>
            <a:r>
              <a:rPr lang="en-US" altLang="ja-JP" sz="1200" dirty="0" err="1"/>
              <a:t>pro.showtimevr.jp</a:t>
            </a:r>
            <a:r>
              <a:rPr lang="en-US" altLang="ja-JP" sz="1200" dirty="0"/>
              <a:t>/</a:t>
            </a: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もし何かわからなかったり、困ることが有りましたら、担当者までいつでもご連絡ください。</a:t>
            </a:r>
            <a:br>
              <a:rPr lang="en-US" altLang="ja-JP" sz="1200" dirty="0"/>
            </a:br>
            <a:r>
              <a:rPr lang="ja-JP" altLang="en-US" sz="1200" dirty="0"/>
              <a:t>担当者名：</a:t>
            </a:r>
            <a:br>
              <a:rPr lang="en-US" altLang="ja-JP" sz="1200" dirty="0"/>
            </a:br>
            <a:r>
              <a:rPr lang="ja-JP" altLang="en-US" sz="1200"/>
              <a:t>電話：</a:t>
            </a:r>
            <a:r>
              <a:rPr lang="ja-JP" altLang="en-US" sz="1200" dirty="0"/>
              <a:t>　　　　　　　　　　　メール：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DA6AED-CAC9-DBB0-01CD-B848FA5A0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4A263-18D0-1CBA-AD0F-56A436D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492896"/>
            <a:ext cx="2376686" cy="23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2026-06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Showtime VR VR</a:t>
            </a:r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ヘッドセット集中管理システム構成図</a:t>
            </a:r>
          </a:p>
        </p:txBody>
      </p:sp>
      <p:pic>
        <p:nvPicPr>
          <p:cNvPr id="4098" name="Picture 2" descr="ノートパソコンのイラスト | かわいいフリー素材集 いらすとや">
            <a:extLst>
              <a:ext uri="{FF2B5EF4-FFF2-40B4-BE49-F238E27FC236}">
                <a16:creationId xmlns:a16="http://schemas.microsoft.com/office/drawing/2014/main" id="{89FA2189-EF5B-6BE7-3871-197A0808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6" y="4697300"/>
            <a:ext cx="1165626" cy="9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いろいろなライターのイラスト | かわいいフリー素材集 いらすとや">
            <a:extLst>
              <a:ext uri="{FF2B5EF4-FFF2-40B4-BE49-F238E27FC236}">
                <a16:creationId xmlns:a16="http://schemas.microsoft.com/office/drawing/2014/main" id="{971409EA-5B9C-4E28-15B6-8C6DD178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1" y="2388684"/>
            <a:ext cx="1381014" cy="14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-Fi無線ルーターのイラスト | かわいいフリー素材集 いらすとや">
            <a:extLst>
              <a:ext uri="{FF2B5EF4-FFF2-40B4-BE49-F238E27FC236}">
                <a16:creationId xmlns:a16="http://schemas.microsoft.com/office/drawing/2014/main" id="{EB127436-65C4-BB9F-0F70-0031F91F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16" y="2560212"/>
            <a:ext cx="889517" cy="10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7497FD-845D-D362-3ED1-66EAB2E20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74477" y="1596795"/>
            <a:ext cx="1102499" cy="10888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DEE67-16C0-28F1-6782-D13A9B1C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1943" y="2796303"/>
            <a:ext cx="1102499" cy="108881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72CB93-58FD-9B7C-5E17-39171D8F81AE}"/>
              </a:ext>
            </a:extLst>
          </p:cNvPr>
          <p:cNvCxnSpPr>
            <a:cxnSpLocks/>
          </p:cNvCxnSpPr>
          <p:nvPr/>
        </p:nvCxnSpPr>
        <p:spPr>
          <a:xfrm>
            <a:off x="2709646" y="3296119"/>
            <a:ext cx="810321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C5AC86-FFBD-33C4-5EF5-36DBAB5CF88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65133" y="2373525"/>
            <a:ext cx="1104379" cy="731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2CBF6FE-8223-6C89-D903-5736C9E7A27C}"/>
              </a:ext>
            </a:extLst>
          </p:cNvPr>
          <p:cNvCxnSpPr>
            <a:cxnSpLocks/>
          </p:cNvCxnSpPr>
          <p:nvPr/>
        </p:nvCxnSpPr>
        <p:spPr>
          <a:xfrm flipV="1">
            <a:off x="4478247" y="3239569"/>
            <a:ext cx="1419969" cy="2648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E379F57-92DF-9B76-351B-4994F9E84988}"/>
              </a:ext>
            </a:extLst>
          </p:cNvPr>
          <p:cNvCxnSpPr>
            <a:cxnSpLocks/>
          </p:cNvCxnSpPr>
          <p:nvPr/>
        </p:nvCxnSpPr>
        <p:spPr>
          <a:xfrm>
            <a:off x="4520782" y="3417705"/>
            <a:ext cx="625497" cy="13658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F29C2E-7029-3C96-1807-2E3260D665CF}"/>
              </a:ext>
            </a:extLst>
          </p:cNvPr>
          <p:cNvSpPr txBox="1"/>
          <p:nvPr/>
        </p:nvSpPr>
        <p:spPr>
          <a:xfrm>
            <a:off x="1602135" y="3501008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コントローラー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5" name="Picture 4" descr="RICOH THETA S】360 Experience - YouTube">
            <a:extLst>
              <a:ext uri="{FF2B5EF4-FFF2-40B4-BE49-F238E27FC236}">
                <a16:creationId xmlns:a16="http://schemas.microsoft.com/office/drawing/2014/main" id="{88426898-0B5E-A285-213C-6E3F5C79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2" y="4804239"/>
            <a:ext cx="633106" cy="3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398A0B-50E6-B921-F2F4-22966D7733B7}"/>
              </a:ext>
            </a:extLst>
          </p:cNvPr>
          <p:cNvSpPr txBox="1"/>
          <p:nvPr/>
        </p:nvSpPr>
        <p:spPr>
          <a:xfrm>
            <a:off x="5146280" y="5733256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7" name="Picture 4" descr="RICOH THETA S】360 Experience - YouTube">
            <a:extLst>
              <a:ext uri="{FF2B5EF4-FFF2-40B4-BE49-F238E27FC236}">
                <a16:creationId xmlns:a16="http://schemas.microsoft.com/office/drawing/2014/main" id="{E97B7D40-7C43-1566-023A-F2E3DB96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14" y="2520703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13A6FD-8DDB-8C06-5C92-FD55395218D5}"/>
              </a:ext>
            </a:extLst>
          </p:cNvPr>
          <p:cNvSpPr txBox="1"/>
          <p:nvPr/>
        </p:nvSpPr>
        <p:spPr>
          <a:xfrm>
            <a:off x="6790768" y="2880743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9" name="Picture 4" descr="RICOH THETA S】360 Experience - YouTube">
            <a:extLst>
              <a:ext uri="{FF2B5EF4-FFF2-40B4-BE49-F238E27FC236}">
                <a16:creationId xmlns:a16="http://schemas.microsoft.com/office/drawing/2014/main" id="{C5BE6B43-85B3-1334-9201-771DD559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81" y="1340768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752DB-045A-C6ED-862F-F49FF7E6660B}"/>
              </a:ext>
            </a:extLst>
          </p:cNvPr>
          <p:cNvSpPr txBox="1"/>
          <p:nvPr/>
        </p:nvSpPr>
        <p:spPr>
          <a:xfrm>
            <a:off x="6308035" y="1700808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74D516C-A4BD-EBEF-A202-2A2ECA257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118" y="3244423"/>
            <a:ext cx="722972" cy="294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B69D9A-E352-DD8C-A9A9-FF36A003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649" y="5480619"/>
            <a:ext cx="722972" cy="294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800341A-8E21-E72C-5486-2DEE273B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901" y="2617364"/>
            <a:ext cx="722972" cy="294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D81ECC8-6C7E-7080-B2B0-E96B82F86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473" y="1440627"/>
            <a:ext cx="722972" cy="29452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72EC8-2C3F-2E6E-72FA-3C8DD237264C}"/>
              </a:ext>
            </a:extLst>
          </p:cNvPr>
          <p:cNvSpPr txBox="1"/>
          <p:nvPr/>
        </p:nvSpPr>
        <p:spPr>
          <a:xfrm>
            <a:off x="3268867" y="3438571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無線</a:t>
            </a:r>
            <a:r>
              <a:rPr lang="en-US" altLang="ja-JP" sz="1200" dirty="0" err="1">
                <a:latin typeface="Osaka" panose="020B0600000000000000" pitchFamily="34" charset="-128"/>
                <a:ea typeface="Osaka" panose="020B0600000000000000" pitchFamily="34" charset="-128"/>
              </a:rPr>
              <a:t>Wifi</a:t>
            </a:r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ルーター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4100" name="Picture 4" descr="プロジェクターイラスト｜無料イラスト・フリー素材なら「イラストAC」">
            <a:extLst>
              <a:ext uri="{FF2B5EF4-FFF2-40B4-BE49-F238E27FC236}">
                <a16:creationId xmlns:a16="http://schemas.microsoft.com/office/drawing/2014/main" id="{D57D8D5F-4B63-3361-8312-9BAE8CA6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9" y="4042816"/>
            <a:ext cx="2093360" cy="1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ICOH THETA S】360 Experience - YouTube">
            <a:extLst>
              <a:ext uri="{FF2B5EF4-FFF2-40B4-BE49-F238E27FC236}">
                <a16:creationId xmlns:a16="http://schemas.microsoft.com/office/drawing/2014/main" id="{A4E9C503-C427-5B53-164F-EDE142B5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42" y="4403120"/>
            <a:ext cx="1469753" cy="8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曲線コネクタ 30">
            <a:extLst>
              <a:ext uri="{FF2B5EF4-FFF2-40B4-BE49-F238E27FC236}">
                <a16:creationId xmlns:a16="http://schemas.microsoft.com/office/drawing/2014/main" id="{BCB613AC-2779-F273-8CF4-85E2C50F38BC}"/>
              </a:ext>
            </a:extLst>
          </p:cNvPr>
          <p:cNvCxnSpPr>
            <a:cxnSpLocks/>
          </p:cNvCxnSpPr>
          <p:nvPr/>
        </p:nvCxnSpPr>
        <p:spPr>
          <a:xfrm>
            <a:off x="5898216" y="5420327"/>
            <a:ext cx="1090965" cy="191126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294C73E-85FB-F76A-D036-803C844EB5A6}"/>
              </a:ext>
            </a:extLst>
          </p:cNvPr>
          <p:cNvSpPr txBox="1"/>
          <p:nvPr/>
        </p:nvSpPr>
        <p:spPr>
          <a:xfrm>
            <a:off x="7143425" y="5630050"/>
            <a:ext cx="1263459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プロジェクター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3DB18F-2251-C5B0-83D6-FA67EA406916}"/>
              </a:ext>
            </a:extLst>
          </p:cNvPr>
          <p:cNvSpPr txBox="1"/>
          <p:nvPr/>
        </p:nvSpPr>
        <p:spPr>
          <a:xfrm>
            <a:off x="197729" y="851835"/>
            <a:ext cx="381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※</a:t>
            </a:r>
            <a:r>
              <a:rPr lang="ja-JP" altLang="en-US" sz="1200"/>
              <a:t>インターネット接続不要なローカルバージョン</a:t>
            </a:r>
            <a:endParaRPr kumimoji="1" lang="ja-JP" altLang="en-US" sz="12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DEA8E8-B9BC-A9A3-8D28-D2BBC9E40DEA}"/>
              </a:ext>
            </a:extLst>
          </p:cNvPr>
          <p:cNvSpPr txBox="1"/>
          <p:nvPr/>
        </p:nvSpPr>
        <p:spPr>
          <a:xfrm>
            <a:off x="441438" y="4105124"/>
            <a:ext cx="4263096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/>
              <a:t>Showtime VR</a:t>
            </a:r>
            <a:r>
              <a:rPr lang="ja-JP" altLang="en-US" sz="1200"/>
              <a:t>は、VRヘッドセットのプレイヤー（再生）アプリ内に置かれたVR動画（360度動画）のデータを、コントローラー（制御）アプリによって再生制御します。 ネットワーク間を流れるのは動画の制御信号だけなので、軽量で動作が可能になります。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B7AD2E-8CBE-19EE-2B66-BFB63403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4885" r="4892" b="4885"/>
          <a:stretch/>
        </p:blipFill>
        <p:spPr bwMode="auto">
          <a:xfrm>
            <a:off x="3077786" y="5359712"/>
            <a:ext cx="1265402" cy="12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14410F2-FB7A-7CB7-A6A1-664F2E39973F}"/>
              </a:ext>
            </a:extLst>
          </p:cNvPr>
          <p:cNvSpPr txBox="1"/>
          <p:nvPr/>
        </p:nvSpPr>
        <p:spPr>
          <a:xfrm>
            <a:off x="514592" y="5984957"/>
            <a:ext cx="2438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/>
              <a:t>https://showtimevr.jp/</a:t>
            </a:r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又は「</a:t>
            </a:r>
            <a:r>
              <a:rPr lang="en-US" altLang="ja-JP" sz="1200"/>
              <a:t>Showtime VR</a:t>
            </a:r>
            <a:r>
              <a:rPr lang="ja-JP" altLang="en-US" sz="1200"/>
              <a:t>」</a:t>
            </a:r>
            <a:r>
              <a:rPr lang="en-US" altLang="ja-JP" sz="1200"/>
              <a:t>=&gt;</a:t>
            </a:r>
            <a:r>
              <a:rPr lang="ja-JP" altLang="en-US" sz="1200"/>
              <a:t>検索</a:t>
            </a:r>
          </a:p>
        </p:txBody>
      </p:sp>
      <p:sp>
        <p:nvSpPr>
          <p:cNvPr id="26" name="スライド番号プレースホルダー 2">
            <a:extLst>
              <a:ext uri="{FF2B5EF4-FFF2-40B4-BE49-F238E27FC236}">
                <a16:creationId xmlns:a16="http://schemas.microsoft.com/office/drawing/2014/main" id="{2C089135-6DC9-0692-5358-9A342CED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4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5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C1EF9-093E-3F18-3865-89E09043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700808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2026-06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それぞれの機材の配置の例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8D6CAE4-28C5-33AE-33B4-D470B2F9E4A9}"/>
              </a:ext>
            </a:extLst>
          </p:cNvPr>
          <p:cNvSpPr/>
          <p:nvPr/>
        </p:nvSpPr>
        <p:spPr bwMode="auto">
          <a:xfrm>
            <a:off x="2576736" y="3744000"/>
            <a:ext cx="1224136" cy="419994"/>
          </a:xfrm>
          <a:prstGeom prst="wedgeRectCallout">
            <a:avLst>
              <a:gd name="adj1" fmla="val 59930"/>
              <a:gd name="adj2" fmla="val 196653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制御用パソコン</a:t>
            </a: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D4B9C191-FCA6-EE2E-4A7B-ED0B9E3DB7FA}"/>
              </a:ext>
            </a:extLst>
          </p:cNvPr>
          <p:cNvSpPr/>
          <p:nvPr/>
        </p:nvSpPr>
        <p:spPr bwMode="auto">
          <a:xfrm>
            <a:off x="2720752" y="2694006"/>
            <a:ext cx="1224136" cy="419994"/>
          </a:xfrm>
          <a:prstGeom prst="wedgeRectCallout">
            <a:avLst>
              <a:gd name="adj1" fmla="val 58575"/>
              <a:gd name="adj2" fmla="val 81917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100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Wifi</a:t>
            </a:r>
            <a:r>
              <a:rPr kumimoji="1" lang="ja-JP" altLang="en-US" sz="110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ルーター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四角形吹き出し 4">
            <a:extLst>
              <a:ext uri="{FF2B5EF4-FFF2-40B4-BE49-F238E27FC236}">
                <a16:creationId xmlns:a16="http://schemas.microsoft.com/office/drawing/2014/main" id="{BFD47B6F-BC8B-5C12-1788-E30429934815}"/>
              </a:ext>
            </a:extLst>
          </p:cNvPr>
          <p:cNvSpPr/>
          <p:nvPr/>
        </p:nvSpPr>
        <p:spPr bwMode="auto">
          <a:xfrm>
            <a:off x="3800872" y="1331881"/>
            <a:ext cx="1368152" cy="419994"/>
          </a:xfrm>
          <a:prstGeom prst="wedgeRectCallout">
            <a:avLst>
              <a:gd name="adj1" fmla="val 20677"/>
              <a:gd name="adj2" fmla="val 4990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VR</a:t>
            </a:r>
            <a:r>
              <a:rPr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ヘッドセット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3AD7D0C-68E3-2DC6-14D0-02325522F9BF}"/>
              </a:ext>
            </a:extLst>
          </p:cNvPr>
          <p:cNvCxnSpPr/>
          <p:nvPr/>
        </p:nvCxnSpPr>
        <p:spPr>
          <a:xfrm flipH="1">
            <a:off x="2936776" y="1772816"/>
            <a:ext cx="10081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514EBE0-3050-C998-D965-9B5CD3BEEE2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8704" y="1751875"/>
            <a:ext cx="2196244" cy="942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95FAAB6-BBEE-AA15-1552-E08BDF111011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767841" y="1751455"/>
            <a:ext cx="761223" cy="885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89B00092-6D2C-D961-4706-7EF0CD276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5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911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4EA4-9FDD-B4B4-1D73-0C87D363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222E570-B849-9A71-401A-3CFFAB24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8" t="6714" r="4358" b="8923"/>
          <a:stretch>
            <a:fillRect/>
          </a:stretch>
        </p:blipFill>
        <p:spPr>
          <a:xfrm>
            <a:off x="6033120" y="836712"/>
            <a:ext cx="3753398" cy="198793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316EBD-6EB0-0211-345C-EA81D0DA7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6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AD3DEE4-EE51-4989-0815-56A4FD8A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/>
              <a:t>準備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4D7584-B0FF-102A-2A1F-4B5A297C7639}"/>
              </a:ext>
            </a:extLst>
          </p:cNvPr>
          <p:cNvSpPr txBox="1"/>
          <p:nvPr/>
        </p:nvSpPr>
        <p:spPr>
          <a:xfrm>
            <a:off x="272480" y="1340768"/>
            <a:ext cx="5341685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を、お客様が座る席の定められた位置に置き、電源をいれます。</a:t>
            </a: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のコントローラーを操作して、</a:t>
            </a:r>
            <a:r>
              <a:rPr kumimoji="1" lang="en-US" altLang="ja-JP" sz="1100" dirty="0"/>
              <a:t>Showtime VR</a:t>
            </a:r>
            <a:r>
              <a:rPr kumimoji="1" lang="ja-JP" altLang="en-US" sz="1100" dirty="0"/>
              <a:t>のアプリを起動させてください。その後、操作モード選択画面で「</a:t>
            </a:r>
            <a:r>
              <a:rPr kumimoji="1" lang="en-US" altLang="ja-JP" sz="1100" dirty="0"/>
              <a:t>Simple</a:t>
            </a:r>
            <a:r>
              <a:rPr kumimoji="1" lang="ja-JP" altLang="en-US" sz="1100" dirty="0"/>
              <a:t>」をクリックします。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Wifi</a:t>
            </a:r>
            <a:r>
              <a:rPr kumimoji="1" lang="ja-JP" altLang="en-US" sz="1100" dirty="0"/>
              <a:t>ルーターのスイッチを入れてください。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制御用パソコンのスイッチをいれ、先ほど起動させた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ルーターに接続させてください。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その後、パソコンで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のコントローラーアプリ（制御アプリ）を起動させてください。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と制御用パソコンが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ルーターを介して接続されると、</a:t>
            </a:r>
            <a:r>
              <a:rPr lang="en-US" altLang="ja-JP" sz="1100" dirty="0"/>
              <a:t>VR</a:t>
            </a:r>
            <a:r>
              <a:rPr lang="ja-JP" altLang="en-US" sz="1100" dirty="0"/>
              <a:t>ヘッドセット内で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ロゴまたは貴社のロゴの下に、</a:t>
            </a:r>
            <a:r>
              <a:rPr lang="en-US" altLang="ja-JP" sz="1100" dirty="0"/>
              <a:t>CONNECTED</a:t>
            </a:r>
            <a:r>
              <a:rPr lang="ja-JP" altLang="en-US" sz="1100" dirty="0"/>
              <a:t>と表示されます。この状態を、「待機画面」と呼びます。このロゴが表示される向きが、</a:t>
            </a:r>
            <a:r>
              <a:rPr lang="en-US" altLang="ja-JP" sz="1100" dirty="0"/>
              <a:t>VR</a:t>
            </a:r>
            <a:r>
              <a:rPr lang="ja-JP" altLang="en-US" sz="1100" dirty="0"/>
              <a:t>動画での正面方向となります。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制御用パソコン上の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のコントローラーアプリの左側部分に、接続された</a:t>
            </a:r>
            <a:r>
              <a:rPr lang="en-US" altLang="ja-JP" sz="1100" dirty="0"/>
              <a:t>Quest 3</a:t>
            </a:r>
            <a:r>
              <a:rPr lang="ja-JP" altLang="en-US" sz="1100" dirty="0"/>
              <a:t>が表示されてゆきます（</a:t>
            </a:r>
            <a:r>
              <a:rPr lang="en-US" altLang="ja-JP" sz="1100" dirty="0"/>
              <a:t> </a:t>
            </a:r>
            <a:r>
              <a:rPr lang="ja-JP" altLang="en-US" sz="1100"/>
              <a:t>この例では、</a:t>
            </a:r>
            <a:br>
              <a:rPr lang="en-US" altLang="ja-JP" sz="1100" dirty="0"/>
            </a:br>
            <a:r>
              <a:rPr lang="en-US" altLang="ja-JP" sz="1100" dirty="0"/>
              <a:t>&lt; </a:t>
            </a:r>
            <a:r>
              <a:rPr lang="ja-JP" altLang="en-US" sz="1100"/>
              <a:t>デバイス番号</a:t>
            </a:r>
            <a:r>
              <a:rPr lang="en-US" altLang="ja-JP" sz="1100" dirty="0"/>
              <a:t> &gt;  Showtime VR </a:t>
            </a:r>
            <a:r>
              <a:rPr lang="ja-JP" altLang="en-US" sz="1100"/>
              <a:t>と表示されています</a:t>
            </a:r>
            <a:r>
              <a:rPr lang="ja-JP" altLang="en-US" sz="1100" dirty="0"/>
              <a:t>）。</a:t>
            </a:r>
            <a:endParaRPr lang="en-US" altLang="ja-JP" sz="11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8B47EEE-D194-7DDB-471E-38AA18E36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2026-06</a:t>
            </a:r>
            <a:endParaRPr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9973B4-3A03-0862-FF6E-D38C0072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5732" r="14626" b="18319"/>
          <a:stretch>
            <a:fillRect/>
          </a:stretch>
        </p:blipFill>
        <p:spPr bwMode="auto">
          <a:xfrm>
            <a:off x="7113240" y="2924944"/>
            <a:ext cx="1503698" cy="11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058E4A-0CE8-AE69-C43B-A4E3D608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" t="20564" r="599" b="48267"/>
          <a:stretch>
            <a:fillRect/>
          </a:stretch>
        </p:blipFill>
        <p:spPr>
          <a:xfrm>
            <a:off x="6609184" y="5229200"/>
            <a:ext cx="2774950" cy="158496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6F2CE56-9B60-FC48-C280-B2496DB9BCD4}"/>
              </a:ext>
            </a:extLst>
          </p:cNvPr>
          <p:cNvCxnSpPr>
            <a:cxnSpLocks/>
          </p:cNvCxnSpPr>
          <p:nvPr/>
        </p:nvCxnSpPr>
        <p:spPr>
          <a:xfrm>
            <a:off x="5673080" y="5877272"/>
            <a:ext cx="72008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BD84369-C023-7E5C-52F9-12E0019245D1}"/>
              </a:ext>
            </a:extLst>
          </p:cNvPr>
          <p:cNvGrpSpPr/>
          <p:nvPr/>
        </p:nvGrpSpPr>
        <p:grpSpPr>
          <a:xfrm>
            <a:off x="6897216" y="4077072"/>
            <a:ext cx="1944216" cy="1080120"/>
            <a:chOff x="7473280" y="3789040"/>
            <a:chExt cx="1152128" cy="108012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5402552-6819-346F-B06F-25A65AD532FC}"/>
                </a:ext>
              </a:extLst>
            </p:cNvPr>
            <p:cNvSpPr/>
            <p:nvPr/>
          </p:nvSpPr>
          <p:spPr bwMode="auto">
            <a:xfrm>
              <a:off x="7473280" y="3789040"/>
              <a:ext cx="1152128" cy="10801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</a:pPr>
              <a:endParaRPr kumimoji="1" lang="ja-JP" altLang="en-US" sz="160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EF9F2E-0021-466D-B79D-DAFEC5319060}"/>
                </a:ext>
              </a:extLst>
            </p:cNvPr>
            <p:cNvSpPr txBox="1"/>
            <p:nvPr/>
          </p:nvSpPr>
          <p:spPr>
            <a:xfrm>
              <a:off x="7643966" y="4581128"/>
              <a:ext cx="81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>
                  <a:solidFill>
                    <a:schemeClr val="bg1"/>
                  </a:solidFill>
                </a:rPr>
                <a:t>CONNECTED</a:t>
              </a:r>
              <a:endParaRPr kumimoji="1" lang="ja-JP" altLang="en-US" sz="12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F5D7CD1-F89B-80FF-0C94-21C9389D3AEA}"/>
              </a:ext>
            </a:extLst>
          </p:cNvPr>
          <p:cNvCxnSpPr>
            <a:cxnSpLocks/>
          </p:cNvCxnSpPr>
          <p:nvPr/>
        </p:nvCxnSpPr>
        <p:spPr>
          <a:xfrm>
            <a:off x="5745088" y="3789040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6772970-9BDF-4458-EB8B-874FABFD51F4}"/>
              </a:ext>
            </a:extLst>
          </p:cNvPr>
          <p:cNvCxnSpPr>
            <a:cxnSpLocks/>
          </p:cNvCxnSpPr>
          <p:nvPr/>
        </p:nvCxnSpPr>
        <p:spPr>
          <a:xfrm>
            <a:off x="5745088" y="4581128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30A73E5-C542-D46B-74DB-189762E831BD}"/>
              </a:ext>
            </a:extLst>
          </p:cNvPr>
          <p:cNvCxnSpPr>
            <a:cxnSpLocks/>
          </p:cNvCxnSpPr>
          <p:nvPr/>
        </p:nvCxnSpPr>
        <p:spPr>
          <a:xfrm flipV="1">
            <a:off x="5241032" y="1916832"/>
            <a:ext cx="2232248" cy="36004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428F299-BCE0-1AE1-5640-F73C08B4B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4448944" y="116632"/>
            <a:ext cx="1519507" cy="1224136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A82BC4C-4835-71CF-8A66-00531FCF43AB}"/>
              </a:ext>
            </a:extLst>
          </p:cNvPr>
          <p:cNvCxnSpPr>
            <a:cxnSpLocks/>
          </p:cNvCxnSpPr>
          <p:nvPr/>
        </p:nvCxnSpPr>
        <p:spPr>
          <a:xfrm flipV="1">
            <a:off x="5169024" y="1052736"/>
            <a:ext cx="216024" cy="79208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3596C1-412A-0582-85C7-C529CF0E3729}"/>
              </a:ext>
            </a:extLst>
          </p:cNvPr>
          <p:cNvSpPr txBox="1"/>
          <p:nvPr/>
        </p:nvSpPr>
        <p:spPr>
          <a:xfrm>
            <a:off x="7113240" y="4149080"/>
            <a:ext cx="1512168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>
                <a:solidFill>
                  <a:schemeClr val="bg1"/>
                </a:solidFill>
              </a:rPr>
              <a:t>Showtime VR</a:t>
            </a:r>
            <a:br>
              <a:rPr kumimoji="1" lang="en-US" altLang="ja-JP" sz="1400">
                <a:solidFill>
                  <a:schemeClr val="bg1"/>
                </a:solidFill>
              </a:rPr>
            </a:br>
            <a:r>
              <a:rPr kumimoji="1" lang="ja-JP" altLang="en-US" sz="1400">
                <a:solidFill>
                  <a:schemeClr val="bg1"/>
                </a:solidFill>
              </a:rPr>
              <a:t>または</a:t>
            </a:r>
            <a:br>
              <a:rPr kumimoji="1" lang="en-US" altLang="ja-JP" sz="1400">
                <a:solidFill>
                  <a:schemeClr val="bg1"/>
                </a:solidFill>
              </a:rPr>
            </a:br>
            <a:r>
              <a:rPr kumimoji="1" lang="ja-JP" altLang="en-US" sz="1400">
                <a:solidFill>
                  <a:schemeClr val="bg1"/>
                </a:solidFill>
              </a:rPr>
              <a:t>お客様ロゴ</a:t>
            </a:r>
          </a:p>
        </p:txBody>
      </p:sp>
    </p:spTree>
    <p:extLst>
      <p:ext uri="{BB962C8B-B14F-4D97-AF65-F5344CB8AC3E}">
        <p14:creationId xmlns:p14="http://schemas.microsoft.com/office/powerpoint/2010/main" val="153763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098-EBCE-2E25-6D09-4A6D536D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8D7B1E3-44B2-DB71-BC81-9E562E1E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576"/>
            <a:ext cx="5941219" cy="17241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28A0EAF-1831-B0DE-DCE9-2F3053262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" y="2616549"/>
            <a:ext cx="5949982" cy="16747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5BC7DF-46FA-BE4F-6867-32B6045B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" y="608998"/>
            <a:ext cx="5941219" cy="17241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1C7A6E-540A-F335-CEE7-92637108C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7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A2321CA-949D-3044-C35D-B50BE854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Quest 3</a:t>
            </a:r>
            <a:r>
              <a:rPr lang="ja-JP" altLang="en-US" sz="1600"/>
              <a:t>の正面方向の再設定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01F5CC4D-2A0F-6E05-F93A-BA7ED84F7DEB}"/>
              </a:ext>
            </a:extLst>
          </p:cNvPr>
          <p:cNvSpPr txBox="1">
            <a:spLocks/>
          </p:cNvSpPr>
          <p:nvPr/>
        </p:nvSpPr>
        <p:spPr>
          <a:xfrm>
            <a:off x="6249144" y="728700"/>
            <a:ext cx="3598169" cy="900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これから、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を使った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動画の一斉再生の方法について説明します。パソコンの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コントローラーアプリの画面解説です。</a:t>
            </a:r>
            <a:br>
              <a:rPr lang="en-US" altLang="ja-JP" sz="1100">
                <a:ea typeface="Osaka" panose="020B0600000000000000" pitchFamily="34" charset="-128"/>
              </a:rPr>
            </a:br>
            <a:endParaRPr lang="en-US" altLang="ja-JP" sz="1100"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ea typeface="Osaka" panose="020B0600000000000000" pitchFamily="34" charset="-128"/>
              </a:rPr>
              <a:t>初回の再生の時のみ、 「ユーティリティ」をクリックします。ユーティリティ画面に遷移します。</a:t>
            </a:r>
            <a:endParaRPr lang="en-US" altLang="ja-JP" sz="110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0414B0EB-D5E6-D9E1-C91D-962D58A1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A1B48F3-9BBA-39DB-AED5-5172639959CC}"/>
              </a:ext>
            </a:extLst>
          </p:cNvPr>
          <p:cNvSpPr/>
          <p:nvPr/>
        </p:nvSpPr>
        <p:spPr bwMode="auto">
          <a:xfrm>
            <a:off x="3584848" y="764704"/>
            <a:ext cx="455426" cy="520021"/>
          </a:xfrm>
          <a:prstGeom prst="wedgeRectCallout">
            <a:avLst>
              <a:gd name="adj1" fmla="val -167062"/>
              <a:gd name="adj2" fmla="val -4547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01AD0D2-7351-C34D-F071-30A6E01FEEE0}"/>
              </a:ext>
            </a:extLst>
          </p:cNvPr>
          <p:cNvSpPr/>
          <p:nvPr/>
        </p:nvSpPr>
        <p:spPr bwMode="auto">
          <a:xfrm>
            <a:off x="2941898" y="2773165"/>
            <a:ext cx="311410" cy="520021"/>
          </a:xfrm>
          <a:prstGeom prst="wedgeRectCallout">
            <a:avLst>
              <a:gd name="adj1" fmla="val -104825"/>
              <a:gd name="adj2" fmla="val 8809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タイトル 3">
            <a:extLst>
              <a:ext uri="{FF2B5EF4-FFF2-40B4-BE49-F238E27FC236}">
                <a16:creationId xmlns:a16="http://schemas.microsoft.com/office/drawing/2014/main" id="{EC6039D4-BC15-ADDD-7968-9A1145D74ADB}"/>
              </a:ext>
            </a:extLst>
          </p:cNvPr>
          <p:cNvSpPr txBox="1">
            <a:spLocks/>
          </p:cNvSpPr>
          <p:nvPr/>
        </p:nvSpPr>
        <p:spPr>
          <a:xfrm>
            <a:off x="6249144" y="2564904"/>
            <a:ext cx="3469705" cy="3168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「全再生デバイスの正面方向再設定」という青いボタンををクリックします。これで、接続されている全ての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の正面方向が再設定され、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をお客さまが被ったときのお顔の正面方向と、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動画の正面方向が一致します。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「コンテンツ」をクリックします。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再生したい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動画タイトルをクリックし選択します。この例では「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2D-360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桐生の帽子屋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.mp4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」。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r>
              <a:rPr lang="ja-JP" altLang="en-US" sz="1100">
                <a:latin typeface="+mn-lt"/>
                <a:ea typeface="Osaka" panose="020B0600000000000000" pitchFamily="34" charset="-128"/>
              </a:rPr>
              <a:t>この後、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動画再生設定画面に移行します。</a:t>
            </a: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endParaRPr lang="en-US" altLang="ja-JP" sz="1100" dirty="0">
              <a:latin typeface="+mn-lt"/>
            </a:endParaRP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61463361-2E73-32CC-8FC3-6E15977789BD}"/>
              </a:ext>
            </a:extLst>
          </p:cNvPr>
          <p:cNvSpPr/>
          <p:nvPr/>
        </p:nvSpPr>
        <p:spPr bwMode="auto">
          <a:xfrm>
            <a:off x="1784648" y="4077072"/>
            <a:ext cx="311410" cy="520021"/>
          </a:xfrm>
          <a:prstGeom prst="wedgeRectCallout">
            <a:avLst>
              <a:gd name="adj1" fmla="val -123177"/>
              <a:gd name="adj2" fmla="val 455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D02FEDBF-2630-64CA-0291-27A10206C48F}"/>
              </a:ext>
            </a:extLst>
          </p:cNvPr>
          <p:cNvSpPr/>
          <p:nvPr/>
        </p:nvSpPr>
        <p:spPr bwMode="auto">
          <a:xfrm>
            <a:off x="4232920" y="5013176"/>
            <a:ext cx="311410" cy="520021"/>
          </a:xfrm>
          <a:prstGeom prst="wedgeRectCallout">
            <a:avLst>
              <a:gd name="adj1" fmla="val -114001"/>
              <a:gd name="adj2" fmla="val 86716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32" name="図表 31">
            <a:extLst>
              <a:ext uri="{FF2B5EF4-FFF2-40B4-BE49-F238E27FC236}">
                <a16:creationId xmlns:a16="http://schemas.microsoft.com/office/drawing/2014/main" id="{DFE2E4AB-34F8-67A5-EB41-17B36E4C7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350568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E0EE08-96D6-891E-09F5-1109048E4A1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45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871-C707-1845-F011-957B1CC4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2CE53DC7-439B-28C6-EF42-5870F7EED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4" y="657225"/>
            <a:ext cx="6807065" cy="557792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6089CC-3079-646C-151D-8E002341D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8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5F56D08-A2B6-9B49-9C7E-620D3156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 dirty="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110E0F0F-1EEF-647F-FA38-BAD46BDE0156}"/>
              </a:ext>
            </a:extLst>
          </p:cNvPr>
          <p:cNvSpPr txBox="1">
            <a:spLocks/>
          </p:cNvSpPr>
          <p:nvPr/>
        </p:nvSpPr>
        <p:spPr>
          <a:xfrm>
            <a:off x="7401272" y="692696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動画再生設定画面です。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「自動で動画再生デバイスを追加」に✔（チェック）が入っていることを確認。他のチェックボックスには何もチェックされていないこと。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「全てを選択」ボタンをクリックして、「動画再生デバイス」内にある、現在制御可能な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を表すボタンを全て選択します</a:t>
            </a:r>
            <a:r>
              <a:rPr lang="ja-JP" altLang="en-US" sz="1100">
                <a:ea typeface="Osaka" panose="020B0600000000000000" pitchFamily="34" charset="-128"/>
              </a:rPr>
              <a:t>（ここでは、接続されているのは「</a:t>
            </a:r>
            <a:r>
              <a:rPr lang="en-US" altLang="ja-JP" sz="1100" dirty="0">
                <a:ea typeface="Osaka" panose="020B0600000000000000" pitchFamily="34" charset="-128"/>
              </a:rPr>
              <a:t>1 Quest 3</a:t>
            </a:r>
            <a:r>
              <a:rPr lang="ja-JP" altLang="en-US" sz="1100">
                <a:ea typeface="Osaka" panose="020B0600000000000000" pitchFamily="34" charset="-128"/>
              </a:rPr>
              <a:t>」と表示されている</a:t>
            </a:r>
            <a:r>
              <a:rPr lang="en-US" altLang="ja-JP" sz="1100" dirty="0">
                <a:ea typeface="Osaka" panose="020B0600000000000000" pitchFamily="34" charset="-128"/>
              </a:rPr>
              <a:t>1</a:t>
            </a:r>
            <a:r>
              <a:rPr lang="ja-JP" altLang="en-US" sz="1100">
                <a:ea typeface="Osaka" panose="020B0600000000000000" pitchFamily="34" charset="-128"/>
              </a:rPr>
              <a:t>台のみ）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青い「▶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再生」ボタンをクリックすると、全ての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で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動画の再生が始まります。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※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必要に応じて、「正面方向再設定」を利用してください。</a:t>
            </a: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 dirty="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A9D1649-6F74-D034-F8A5-922C40B39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BE7A2D7D-EFE7-9F5C-1F95-B9701709165D}"/>
              </a:ext>
            </a:extLst>
          </p:cNvPr>
          <p:cNvSpPr/>
          <p:nvPr/>
        </p:nvSpPr>
        <p:spPr bwMode="auto">
          <a:xfrm>
            <a:off x="1208584" y="2132856"/>
            <a:ext cx="311410" cy="520021"/>
          </a:xfrm>
          <a:prstGeom prst="wedgeRectCallout">
            <a:avLst>
              <a:gd name="adj1" fmla="val 136045"/>
              <a:gd name="adj2" fmla="val 566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39BC3416-960F-A57B-17DB-477D83DF1B3F}"/>
              </a:ext>
            </a:extLst>
          </p:cNvPr>
          <p:cNvSpPr/>
          <p:nvPr/>
        </p:nvSpPr>
        <p:spPr bwMode="auto">
          <a:xfrm>
            <a:off x="5242452" y="5213235"/>
            <a:ext cx="311410" cy="520021"/>
          </a:xfrm>
          <a:prstGeom prst="wedgeRectCallout">
            <a:avLst>
              <a:gd name="adj1" fmla="val -175939"/>
              <a:gd name="adj2" fmla="val 6885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四角形吹き出し 20">
            <a:extLst>
              <a:ext uri="{FF2B5EF4-FFF2-40B4-BE49-F238E27FC236}">
                <a16:creationId xmlns:a16="http://schemas.microsoft.com/office/drawing/2014/main" id="{1BFB04CD-F853-8D90-A9AE-DDE76A510AA1}"/>
              </a:ext>
            </a:extLst>
          </p:cNvPr>
          <p:cNvSpPr/>
          <p:nvPr/>
        </p:nvSpPr>
        <p:spPr bwMode="auto">
          <a:xfrm>
            <a:off x="5240338" y="3983348"/>
            <a:ext cx="311410" cy="520021"/>
          </a:xfrm>
          <a:prstGeom prst="wedgeRectCallout">
            <a:avLst>
              <a:gd name="adj1" fmla="val -68121"/>
              <a:gd name="adj2" fmla="val 9083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95786A9E-7810-30A1-2574-5703DCB5E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137155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169C2D-83CA-9046-42A6-27B6D80A0DD4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19" name="四角形吹き出し 18">
            <a:extLst>
              <a:ext uri="{FF2B5EF4-FFF2-40B4-BE49-F238E27FC236}">
                <a16:creationId xmlns:a16="http://schemas.microsoft.com/office/drawing/2014/main" id="{1A047CB0-49FD-24C8-2FCA-7144A22E3CCD}"/>
              </a:ext>
            </a:extLst>
          </p:cNvPr>
          <p:cNvSpPr/>
          <p:nvPr/>
        </p:nvSpPr>
        <p:spPr bwMode="auto">
          <a:xfrm>
            <a:off x="4077216" y="3717032"/>
            <a:ext cx="311410" cy="520021"/>
          </a:xfrm>
          <a:prstGeom prst="wedgeRectCallout">
            <a:avLst>
              <a:gd name="adj1" fmla="val -175939"/>
              <a:gd name="adj2" fmla="val 6885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0B11D-255F-2BD3-D02B-4BA5A2DA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49B3D05-2D88-BE20-8DB0-4FF102763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6" y="44624"/>
            <a:ext cx="6135541" cy="680735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595F2B2-E5AD-0B72-4B45-3065D000DA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9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40A4512-2CD2-4BEE-1A9E-879CB40A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B81DC52-81D3-67E7-8F06-9DB6FC2A6DBD}"/>
              </a:ext>
            </a:extLst>
          </p:cNvPr>
          <p:cNvSpPr txBox="1">
            <a:spLocks/>
          </p:cNvSpPr>
          <p:nvPr/>
        </p:nvSpPr>
        <p:spPr>
          <a:xfrm>
            <a:off x="7401272" y="728700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動画再生中の画面です。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必要に応じて、適宜音量を調整してください。</a:t>
            </a:r>
            <a:r>
              <a:rPr lang="en-US" altLang="ja-JP" sz="1100" dirty="0">
                <a:latin typeface="+mn-lt"/>
                <a:ea typeface="Osaka" panose="020B0600000000000000" pitchFamily="34" charset="-128"/>
              </a:rPr>
              <a:t>※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音量が設定されるまで、ズレがあります。</a:t>
            </a:r>
            <a:br>
              <a:rPr lang="en-US" altLang="ja-JP" sz="1100" dirty="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動画が再生終了したら、再生コントロールバーは右端で停止し、</a:t>
            </a:r>
            <a:r>
              <a:rPr lang="en-US" altLang="ja-JP" sz="1100" dirty="0">
                <a:ea typeface="Osaka" panose="020B0600000000000000" pitchFamily="34" charset="-128"/>
              </a:rPr>
              <a:t>Quest 3</a:t>
            </a:r>
            <a:r>
              <a:rPr lang="ja-JP" altLang="en-US" sz="1100">
                <a:ea typeface="Osaka" panose="020B0600000000000000" pitchFamily="34" charset="-128"/>
              </a:rPr>
              <a:t>は待機画面状態になります。これで動画再生は終了です。</a:t>
            </a:r>
            <a:endParaRPr lang="en-US" altLang="ja-JP" sz="1100" dirty="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 dirty="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 dirty="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9BCD3C5-22BB-1B31-6EF2-BC2CE19AA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2026-06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3CCD47F8-387F-0775-EC26-014AB2F74DAD}"/>
              </a:ext>
            </a:extLst>
          </p:cNvPr>
          <p:cNvSpPr/>
          <p:nvPr/>
        </p:nvSpPr>
        <p:spPr bwMode="auto">
          <a:xfrm>
            <a:off x="4928928" y="2317930"/>
            <a:ext cx="311410" cy="520021"/>
          </a:xfrm>
          <a:prstGeom prst="wedgeRectCallout">
            <a:avLst>
              <a:gd name="adj1" fmla="val 103659"/>
              <a:gd name="adj2" fmla="val -9389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47B21D5E-E3C2-54DE-4E3E-1BF8AF9B4D90}"/>
              </a:ext>
            </a:extLst>
          </p:cNvPr>
          <p:cNvSpPr/>
          <p:nvPr/>
        </p:nvSpPr>
        <p:spPr bwMode="auto">
          <a:xfrm>
            <a:off x="2072680" y="364684"/>
            <a:ext cx="1800200" cy="439999"/>
          </a:xfrm>
          <a:prstGeom prst="wedgeRectCallout">
            <a:avLst>
              <a:gd name="adj1" fmla="val -43981"/>
              <a:gd name="adj2" fmla="val 14612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51553596-971E-44E6-D5DB-0FF6FA8D7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510301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D4C46A-9230-CB51-976F-EDED5D5FFF6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90138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esign-2022-a4">
  <a:themeElements>
    <a:clrScheme name="presentation-design-2022">
      <a:dk1>
        <a:srgbClr val="333333"/>
      </a:dk1>
      <a:lt1>
        <a:srgbClr val="FFFFFF"/>
      </a:lt1>
      <a:dk2>
        <a:srgbClr val="0071BC"/>
      </a:dk2>
      <a:lt2>
        <a:srgbClr val="E2F1FA"/>
      </a:lt2>
      <a:accent1>
        <a:srgbClr val="00215D"/>
      </a:accent1>
      <a:accent2>
        <a:srgbClr val="0071BC"/>
      </a:accent2>
      <a:accent3>
        <a:srgbClr val="FF5050"/>
      </a:accent3>
      <a:accent4>
        <a:srgbClr val="FF8F86"/>
      </a:accent4>
      <a:accent5>
        <a:srgbClr val="E7E7EA"/>
      </a:accent5>
      <a:accent6>
        <a:srgbClr val="B5B5B8"/>
      </a:accent6>
      <a:hlink>
        <a:srgbClr val="0071BC"/>
      </a:hlink>
      <a:folHlink>
        <a:srgbClr val="00215D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tx1"/>
          </a:solidFill>
        </a:ln>
        <a:effec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空白" id="{4975F18A-0B4C-1A46-9E9E-930A9699418D}" vid="{72D6A8FB-6C32-0B49-96BC-AD73FB052DA3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presentation-design-2022-a4</Template>
  <TotalTime>2340</TotalTime>
  <Words>1720</Words>
  <Application>Microsoft Macintosh PowerPoint</Application>
  <PresentationFormat>A4 210 x 297 mm</PresentationFormat>
  <Paragraphs>173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Osaka</vt:lpstr>
      <vt:lpstr>メイリオ</vt:lpstr>
      <vt:lpstr>Arial</vt:lpstr>
      <vt:lpstr>Calibri</vt:lpstr>
      <vt:lpstr>presentation-design-2022-a4</vt:lpstr>
      <vt:lpstr> Showtime VR 簡易操作マニュアル 2026-06</vt:lpstr>
      <vt:lpstr>目次</vt:lpstr>
      <vt:lpstr>はじめに</vt:lpstr>
      <vt:lpstr>Showtime VR VRヘッドセット集中管理システム構成図</vt:lpstr>
      <vt:lpstr>それぞれの機材の配置の例</vt:lpstr>
      <vt:lpstr>準備</vt:lpstr>
      <vt:lpstr>Quest 3の正面方向の再設定</vt:lpstr>
      <vt:lpstr>VR動画再生設定</vt:lpstr>
      <vt:lpstr>VR動画再生</vt:lpstr>
      <vt:lpstr>VR動画再生終了・お客様の入れ替え時</vt:lpstr>
      <vt:lpstr>一斉制御から外れてVR動画の再生操作をする方法　その1</vt:lpstr>
      <vt:lpstr>一斉制御から外れてVR動画の再生操作をする方法　その2</vt:lpstr>
      <vt:lpstr>Quest 3の入れ替え時・イベント終了（一日の終り）時</vt:lpstr>
      <vt:lpstr>トラブルシューティング・質疑応答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無料または</dc:title>
  <dc:creator>k sugiyama</dc:creator>
  <cp:lastModifiedBy>Keitaro Sugiyama</cp:lastModifiedBy>
  <cp:revision>258</cp:revision>
  <cp:lastPrinted>2026-06-04T07:35:07Z</cp:lastPrinted>
  <dcterms:created xsi:type="dcterms:W3CDTF">2023-11-27T06:37:16Z</dcterms:created>
  <dcterms:modified xsi:type="dcterms:W3CDTF">2026-06-04T07:35:15Z</dcterms:modified>
</cp:coreProperties>
</file>